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57" r:id="rId4"/>
    <p:sldId id="258" r:id="rId5"/>
    <p:sldId id="259" r:id="rId6"/>
    <p:sldId id="261" r:id="rId7"/>
    <p:sldId id="260" r:id="rId8"/>
    <p:sldId id="264" r:id="rId9"/>
    <p:sldId id="266" r:id="rId10"/>
    <p:sldId id="265" r:id="rId11"/>
    <p:sldId id="267" r:id="rId12"/>
    <p:sldId id="268" r:id="rId13"/>
    <p:sldId id="26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6"/>
  </p:normalViewPr>
  <p:slideViewPr>
    <p:cSldViewPr snapToGrid="0" snapToObjects="1">
      <p:cViewPr>
        <p:scale>
          <a:sx n="129" d="100"/>
          <a:sy n="129" d="100"/>
        </p:scale>
        <p:origin x="144"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tiff>
</file>

<file path=ppt/media/image5.png>
</file>

<file path=ppt/media/image6.png>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8E7A6-B525-114F-B830-AFDEBD094B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ABF173-222B-FA41-B60B-F8FCF38C6C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0009B8-1C21-A545-834F-D4780D958C05}"/>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EEEC09BB-071F-B642-A055-04A5A3301D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1973A2-DB48-A64D-B078-C78276C4126C}"/>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3963401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2D540-75B0-CD49-A9F6-E78CEEDC48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8A3081-54E1-2D49-B5A2-8748B5187E2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34C373-38F4-804C-A390-111842B00590}"/>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F2371D76-A9D4-1140-AF51-3B1EF589F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67E66-C8AA-484E-8592-4630F41219D1}"/>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2877030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4DB4ED-2C7B-5B49-9162-86273BB018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555EB7D-3303-F04C-B4C1-F02A6D9A627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02186-F19A-F84C-852F-C26456098C59}"/>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5209948A-1C2A-EC4C-BAE4-BEE1870BDC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407359-C006-9E47-B279-3CF91752A7C1}"/>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410026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DC771-9C44-3741-B16F-9076A60D4B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1B8614-82B3-7947-A700-7B83A9FAEF3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CCAFE-6F2F-A84C-88B9-1FF8E8348704}"/>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C9CEEEF5-F788-5B41-BE55-3DE55AEBEE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7EBE2E-1150-C24B-8A5A-B3798A175D75}"/>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475190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62EA5-7221-FF46-8E9C-38593911D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88D47D-9495-A547-8CD9-8CF18549B1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68712-2D97-3A41-A207-25EEF7BBA833}"/>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5EE37B65-1F4F-D14C-B5FA-EC0856C918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E35F7F-E2CF-3843-B7F4-38076CA4F5C5}"/>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252510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166BF-2CF4-3F48-95B2-51A01CD9F5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E1056D-E215-1749-BD4E-849FEA7C128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99B764-28A0-574D-B3A2-BD464F7840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133933-2170-E94A-94D9-72EBEC513603}"/>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6" name="Footer Placeholder 5">
            <a:extLst>
              <a:ext uri="{FF2B5EF4-FFF2-40B4-BE49-F238E27FC236}">
                <a16:creationId xmlns:a16="http://schemas.microsoft.com/office/drawing/2014/main" id="{B2F24434-DACF-7444-8E8F-611D1D5D3E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F1904B-261B-9947-8FAB-A9CB8842A098}"/>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3318792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C05DD-9FBC-FE43-9B6B-24AC728C30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096339-41B5-3346-8D3B-FE2E0BB7BA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AD8DD1-599F-1441-BB79-E84B39995ED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0A6747-8D8F-8F47-93C8-276627A7EC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55153DC-D996-9F4C-B2A6-30B1FEE9339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47B18C-7F62-E143-A398-47B8CDCCFA55}"/>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8" name="Footer Placeholder 7">
            <a:extLst>
              <a:ext uri="{FF2B5EF4-FFF2-40B4-BE49-F238E27FC236}">
                <a16:creationId xmlns:a16="http://schemas.microsoft.com/office/drawing/2014/main" id="{B19F8994-54A6-B948-8140-CFF19F863D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F166E4B-4792-A64A-A038-39ACEF7B0836}"/>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54437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933AC-52A4-EF4B-8CCF-CD86DFF5C8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0BDCE2-99F5-2349-8CFC-B3AB58547172}"/>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4" name="Footer Placeholder 3">
            <a:extLst>
              <a:ext uri="{FF2B5EF4-FFF2-40B4-BE49-F238E27FC236}">
                <a16:creationId xmlns:a16="http://schemas.microsoft.com/office/drawing/2014/main" id="{398370E1-ACF4-484F-AA51-5F597AA43A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80F079-D615-9C4F-9E6A-6622D32367E2}"/>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3442230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651489-7604-0248-A9F6-9D71F7E006E2}"/>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3" name="Footer Placeholder 2">
            <a:extLst>
              <a:ext uri="{FF2B5EF4-FFF2-40B4-BE49-F238E27FC236}">
                <a16:creationId xmlns:a16="http://schemas.microsoft.com/office/drawing/2014/main" id="{9EE1E358-7739-9B49-BD24-43A5BF81F0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303302-D9FF-3742-8B18-7107B507CE98}"/>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2745378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1CC3D-665D-524B-8802-1B3D54831E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63147B0-7573-8740-9EC9-0D75DFD7F4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0B8810-542C-1B45-AFA8-CA1A0AAA1D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3EDF64B-1C1D-BD4C-938B-6C63086B598E}"/>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6" name="Footer Placeholder 5">
            <a:extLst>
              <a:ext uri="{FF2B5EF4-FFF2-40B4-BE49-F238E27FC236}">
                <a16:creationId xmlns:a16="http://schemas.microsoft.com/office/drawing/2014/main" id="{3DAD4C63-C7E2-1647-981A-2F71FC55CC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82453E-A12A-3E4A-BAF6-73E06F4C08D7}"/>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1152456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7E6FE-659E-5E4C-8298-77F3FEECFF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719445-BD95-B749-B4A2-998885D62C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E13EA8-A173-1540-84A6-57135A0EA0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22A95EF-9987-9C4C-B389-0CB244C2D370}"/>
              </a:ext>
            </a:extLst>
          </p:cNvPr>
          <p:cNvSpPr>
            <a:spLocks noGrp="1"/>
          </p:cNvSpPr>
          <p:nvPr>
            <p:ph type="dt" sz="half" idx="10"/>
          </p:nvPr>
        </p:nvSpPr>
        <p:spPr/>
        <p:txBody>
          <a:bodyPr/>
          <a:lstStyle/>
          <a:p>
            <a:fld id="{5E1971EB-4840-6B4B-9EA1-8C90FD504107}" type="datetimeFigureOut">
              <a:rPr lang="en-US" smtClean="0"/>
              <a:t>7/16/20</a:t>
            </a:fld>
            <a:endParaRPr lang="en-US"/>
          </a:p>
        </p:txBody>
      </p:sp>
      <p:sp>
        <p:nvSpPr>
          <p:cNvPr id="6" name="Footer Placeholder 5">
            <a:extLst>
              <a:ext uri="{FF2B5EF4-FFF2-40B4-BE49-F238E27FC236}">
                <a16:creationId xmlns:a16="http://schemas.microsoft.com/office/drawing/2014/main" id="{E06F620B-0EB6-B548-8E60-B78147906F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FFD5A0-0357-7945-BCC0-EE264E50A997}"/>
              </a:ext>
            </a:extLst>
          </p:cNvPr>
          <p:cNvSpPr>
            <a:spLocks noGrp="1"/>
          </p:cNvSpPr>
          <p:nvPr>
            <p:ph type="sldNum" sz="quarter" idx="12"/>
          </p:nvPr>
        </p:nvSpPr>
        <p:spPr/>
        <p:txBody>
          <a:bodyPr/>
          <a:lstStyle/>
          <a:p>
            <a:fld id="{8ADBA2AA-8915-4141-96F3-0BC442EF6421}" type="slidenum">
              <a:rPr lang="en-US" smtClean="0"/>
              <a:t>‹#›</a:t>
            </a:fld>
            <a:endParaRPr lang="en-US"/>
          </a:p>
        </p:txBody>
      </p:sp>
    </p:spTree>
    <p:extLst>
      <p:ext uri="{BB962C8B-B14F-4D97-AF65-F5344CB8AC3E}">
        <p14:creationId xmlns:p14="http://schemas.microsoft.com/office/powerpoint/2010/main" val="541483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8E6D2B-A8A8-9948-A0A9-6F8EE4081D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2B46A1-056A-0748-BD28-18B726930E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3C6EC-C882-4E4A-A2E6-6F83C5035C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1971EB-4840-6B4B-9EA1-8C90FD504107}" type="datetimeFigureOut">
              <a:rPr lang="en-US" smtClean="0"/>
              <a:t>7/16/20</a:t>
            </a:fld>
            <a:endParaRPr lang="en-US"/>
          </a:p>
        </p:txBody>
      </p:sp>
      <p:sp>
        <p:nvSpPr>
          <p:cNvPr id="5" name="Footer Placeholder 4">
            <a:extLst>
              <a:ext uri="{FF2B5EF4-FFF2-40B4-BE49-F238E27FC236}">
                <a16:creationId xmlns:a16="http://schemas.microsoft.com/office/drawing/2014/main" id="{C7CE0799-FCFB-FD4E-82FE-D40EC0A474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670630-B638-D045-AA3D-79B0C387F4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DBA2AA-8915-4141-96F3-0BC442EF6421}" type="slidenum">
              <a:rPr lang="en-US" smtClean="0"/>
              <a:t>‹#›</a:t>
            </a:fld>
            <a:endParaRPr lang="en-US"/>
          </a:p>
        </p:txBody>
      </p:sp>
    </p:spTree>
    <p:extLst>
      <p:ext uri="{BB962C8B-B14F-4D97-AF65-F5344CB8AC3E}">
        <p14:creationId xmlns:p14="http://schemas.microsoft.com/office/powerpoint/2010/main" val="3049561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cocosci.princeton.edu/tom/papers/SteyversGriffiths.pdf" TargetMode="Externa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cocosci.princeton.edu/tom/papers/SteyversGriffiths.pd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cocosci.princeton.edu/tom/papers/SteyversGriffiths.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cocosci.princeton.edu/tom/papers/SteyversGriffiths.pdf"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9156-1CAD-C64F-A68E-4CD85F5DAB59}"/>
              </a:ext>
            </a:extLst>
          </p:cNvPr>
          <p:cNvSpPr>
            <a:spLocks noGrp="1"/>
          </p:cNvSpPr>
          <p:nvPr>
            <p:ph type="ctrTitle"/>
          </p:nvPr>
        </p:nvSpPr>
        <p:spPr/>
        <p:txBody>
          <a:bodyPr/>
          <a:lstStyle/>
          <a:p>
            <a:r>
              <a:rPr lang="en-US"/>
              <a:t>Latent Dirichlet Allocation</a:t>
            </a:r>
            <a:endParaRPr lang="en-US" dirty="0"/>
          </a:p>
        </p:txBody>
      </p:sp>
    </p:spTree>
    <p:extLst>
      <p:ext uri="{BB962C8B-B14F-4D97-AF65-F5344CB8AC3E}">
        <p14:creationId xmlns:p14="http://schemas.microsoft.com/office/powerpoint/2010/main" val="9382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204BDE-4DF6-214F-A9BB-72AA2969B4C4}"/>
              </a:ext>
            </a:extLst>
          </p:cNvPr>
          <p:cNvSpPr>
            <a:spLocks noGrp="1"/>
          </p:cNvSpPr>
          <p:nvPr>
            <p:ph idx="1"/>
          </p:nvPr>
        </p:nvSpPr>
        <p:spPr>
          <a:xfrm>
            <a:off x="655983" y="536713"/>
            <a:ext cx="10697817" cy="5640250"/>
          </a:xfrm>
        </p:spPr>
        <p:txBody>
          <a:bodyPr>
            <a:normAutofit/>
          </a:bodyPr>
          <a:lstStyle/>
          <a:p>
            <a:pPr marL="0" indent="0">
              <a:buNone/>
            </a:pPr>
            <a:r>
              <a:rPr lang="en-US" b="1" dirty="0"/>
              <a:t>Raw Data</a:t>
            </a:r>
            <a:endParaRPr lang="en-US" dirty="0"/>
          </a:p>
          <a:p>
            <a:pPr marL="0" indent="0">
              <a:buNone/>
            </a:pPr>
            <a:r>
              <a:rPr lang="en-US" dirty="0"/>
              <a:t> </a:t>
            </a:r>
          </a:p>
          <a:p>
            <a:pPr marL="0" indent="0">
              <a:buNone/>
            </a:pPr>
            <a:r>
              <a:rPr lang="en-US" dirty="0"/>
              <a:t>Lets run an LDA model on 7 documents and tell the algorithm that there are 2 topics. Here are our 7 documents (</a:t>
            </a:r>
            <a:r>
              <a:rPr lang="en-US" dirty="0">
                <a:solidFill>
                  <a:srgbClr val="FF0000"/>
                </a:solidFill>
              </a:rPr>
              <a:t>not</a:t>
            </a:r>
            <a:r>
              <a:rPr lang="en-US" dirty="0"/>
              <a:t> will be highlighted):</a:t>
            </a:r>
          </a:p>
          <a:p>
            <a:pPr marL="0" indent="0">
              <a:buNone/>
            </a:pPr>
            <a:r>
              <a:rPr lang="en-US" dirty="0"/>
              <a:t> </a:t>
            </a:r>
          </a:p>
          <a:p>
            <a:pPr marL="0" indent="0">
              <a:buNone/>
            </a:pPr>
            <a:r>
              <a:rPr lang="en-US" sz="2200" dirty="0"/>
              <a:t>[1] ’Evan does </a:t>
            </a:r>
            <a:r>
              <a:rPr lang="en-US" sz="2200" dirty="0">
                <a:solidFill>
                  <a:srgbClr val="FF0000"/>
                </a:solidFill>
              </a:rPr>
              <a:t>not</a:t>
            </a:r>
            <a:r>
              <a:rPr lang="en-US" sz="2200" dirty="0"/>
              <a:t> believe in caramel',</a:t>
            </a:r>
          </a:p>
          <a:p>
            <a:pPr marL="0" indent="0">
              <a:buNone/>
            </a:pPr>
            <a:r>
              <a:rPr lang="en-US" sz="2200" dirty="0"/>
              <a:t>[2] ’caramel is the worst food on the planet’,</a:t>
            </a:r>
          </a:p>
          <a:p>
            <a:pPr marL="0" indent="0">
              <a:buNone/>
            </a:pPr>
            <a:r>
              <a:rPr lang="en-US" sz="2200" dirty="0"/>
              <a:t>[3] ’</a:t>
            </a:r>
            <a:r>
              <a:rPr lang="pt-PT" sz="2200" dirty="0" err="1"/>
              <a:t>caramel</a:t>
            </a:r>
            <a:r>
              <a:rPr lang="pt-PT" sz="2200" dirty="0"/>
              <a:t> </a:t>
            </a:r>
            <a:r>
              <a:rPr lang="pt-PT" sz="2200" dirty="0" err="1"/>
              <a:t>is</a:t>
            </a:r>
            <a:r>
              <a:rPr lang="pt-PT" sz="2200" dirty="0"/>
              <a:t> </a:t>
            </a:r>
            <a:r>
              <a:rPr lang="en-US" sz="2200" dirty="0">
                <a:solidFill>
                  <a:srgbClr val="FF0000"/>
                </a:solidFill>
              </a:rPr>
              <a:t>not</a:t>
            </a:r>
            <a:r>
              <a:rPr lang="en-US" sz="2200" dirty="0"/>
              <a:t> a food',</a:t>
            </a:r>
          </a:p>
          <a:p>
            <a:pPr marL="0" indent="0">
              <a:buNone/>
            </a:pPr>
            <a:r>
              <a:rPr lang="en-US" sz="2200" dirty="0"/>
              <a:t>[6] ’Evan believes in chocolate',</a:t>
            </a:r>
          </a:p>
          <a:p>
            <a:pPr marL="0" indent="0">
              <a:buNone/>
            </a:pPr>
            <a:r>
              <a:rPr lang="en-US" sz="2200" dirty="0"/>
              <a:t>[5] ’chocolate believes in Evan',</a:t>
            </a:r>
          </a:p>
          <a:p>
            <a:pPr marL="0" indent="0">
              <a:buNone/>
            </a:pPr>
            <a:r>
              <a:rPr lang="en-US" sz="2200" dirty="0"/>
              <a:t>[6] ’If I one wish, caramel would no longer exist’</a:t>
            </a:r>
          </a:p>
          <a:p>
            <a:pPr marL="0" indent="0">
              <a:buNone/>
            </a:pPr>
            <a:r>
              <a:rPr lang="en-US" sz="2200" dirty="0"/>
              <a:t>[7] '</a:t>
            </a:r>
            <a:r>
              <a:rPr lang="fr-FR" sz="2200" dirty="0"/>
              <a:t>je suis tellement fatigué</a:t>
            </a:r>
            <a:r>
              <a:rPr lang="en-US" sz="2200" dirty="0"/>
              <a:t>’</a:t>
            </a:r>
          </a:p>
          <a:p>
            <a:endParaRPr lang="en-US" dirty="0"/>
          </a:p>
        </p:txBody>
      </p:sp>
      <p:sp>
        <p:nvSpPr>
          <p:cNvPr id="4" name="Rectangle 3">
            <a:extLst>
              <a:ext uri="{FF2B5EF4-FFF2-40B4-BE49-F238E27FC236}">
                <a16:creationId xmlns:a16="http://schemas.microsoft.com/office/drawing/2014/main" id="{A2B0F9F1-E83B-6246-B721-9C061F98DC2E}"/>
              </a:ext>
            </a:extLst>
          </p:cNvPr>
          <p:cNvSpPr/>
          <p:nvPr/>
        </p:nvSpPr>
        <p:spPr>
          <a:xfrm>
            <a:off x="6748670" y="2524539"/>
            <a:ext cx="4846983" cy="3293209"/>
          </a:xfrm>
          <a:prstGeom prst="rect">
            <a:avLst/>
          </a:prstGeom>
        </p:spPr>
        <p:txBody>
          <a:bodyPr wrap="square">
            <a:spAutoFit/>
          </a:bodyPr>
          <a:lstStyle/>
          <a:p>
            <a:r>
              <a:rPr lang="en-US" sz="2600" dirty="0">
                <a:solidFill>
                  <a:srgbClr val="EE220C"/>
                </a:solidFill>
                <a:ea typeface="Arial Unicode MS" panose="020B0604020202020204" pitchFamily="34" charset="-128"/>
                <a:cs typeface="Calibri" panose="020F0502020204030204" pitchFamily="34" charset="0"/>
              </a:rPr>
              <a:t>"not" (3)</a:t>
            </a:r>
            <a:endParaRPr lang="en-US" sz="2600" dirty="0">
              <a:solidFill>
                <a:srgbClr val="000000"/>
              </a:solidFill>
              <a:ea typeface="Arial Unicode MS" panose="020B0604020202020204" pitchFamily="34" charset="-128"/>
              <a:cs typeface="Calibri" panose="020F0502020204030204" pitchFamily="34" charset="0"/>
            </a:endParaRP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1] 1 2 </a:t>
            </a:r>
            <a:r>
              <a:rPr lang="en-US" sz="2600" dirty="0">
                <a:solidFill>
                  <a:srgbClr val="FF2600"/>
                </a:solidFill>
                <a:ea typeface="Arial Unicode MS" panose="020B0604020202020204" pitchFamily="34" charset="-128"/>
                <a:cs typeface="Calibri" panose="020F0502020204030204" pitchFamily="34" charset="0"/>
              </a:rPr>
              <a:t>3</a:t>
            </a:r>
            <a:r>
              <a:rPr lang="en-US" sz="2600" dirty="0">
                <a:solidFill>
                  <a:srgbClr val="000000"/>
                </a:solidFill>
                <a:ea typeface="Arial Unicode MS" panose="020B0604020202020204" pitchFamily="34" charset="-128"/>
                <a:cs typeface="Calibri" panose="020F0502020204030204" pitchFamily="34" charset="0"/>
              </a:rPr>
              <a:t> 4 5 6</a:t>
            </a: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2]  6  7  8  9 10 11  8 12</a:t>
            </a: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3]  6  7 </a:t>
            </a:r>
            <a:r>
              <a:rPr lang="en-US" sz="2600" dirty="0">
                <a:solidFill>
                  <a:srgbClr val="FF2600"/>
                </a:solidFill>
                <a:ea typeface="Arial Unicode MS" panose="020B0604020202020204" pitchFamily="34" charset="-128"/>
                <a:cs typeface="Calibri" panose="020F0502020204030204" pitchFamily="34" charset="0"/>
              </a:rPr>
              <a:t> 3</a:t>
            </a:r>
            <a:r>
              <a:rPr lang="en-US" sz="2600" dirty="0">
                <a:solidFill>
                  <a:srgbClr val="000000"/>
                </a:solidFill>
                <a:ea typeface="Arial Unicode MS" panose="020B0604020202020204" pitchFamily="34" charset="-128"/>
                <a:cs typeface="Calibri" panose="020F0502020204030204" pitchFamily="34" charset="0"/>
              </a:rPr>
              <a:t> 13 10</a:t>
            </a: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4</a:t>
            </a:r>
            <a:r>
              <a:rPr lang="de-DE" sz="2600" dirty="0">
                <a:solidFill>
                  <a:srgbClr val="000000"/>
                </a:solidFill>
                <a:ea typeface="Arial Unicode MS" panose="020B0604020202020204" pitchFamily="34" charset="-128"/>
                <a:cs typeface="Calibri" panose="020F0502020204030204" pitchFamily="34" charset="0"/>
              </a:rPr>
              <a:t>]  1 14  5 15</a:t>
            </a:r>
            <a:endParaRPr lang="en-US" sz="2600" dirty="0">
              <a:solidFill>
                <a:srgbClr val="000000"/>
              </a:solidFill>
              <a:ea typeface="Arial Unicode MS" panose="020B0604020202020204" pitchFamily="34" charset="-128"/>
              <a:cs typeface="Calibri" panose="020F0502020204030204" pitchFamily="34" charset="0"/>
            </a:endParaRP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5] 15 14  5  1</a:t>
            </a: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6] 16 17 18 19  6 20 21 22 23</a:t>
            </a:r>
          </a:p>
          <a:p>
            <a:r>
              <a:rPr lang="pt-PT" sz="2600" dirty="0">
                <a:solidFill>
                  <a:srgbClr val="000000"/>
                </a:solidFill>
                <a:ea typeface="Arial Unicode MS" panose="020B0604020202020204" pitchFamily="34" charset="-128"/>
                <a:cs typeface="Calibri" panose="020F0502020204030204" pitchFamily="34" charset="0"/>
              </a:rPr>
              <a:t>[</a:t>
            </a:r>
            <a:r>
              <a:rPr lang="en-US" sz="2600" dirty="0">
                <a:solidFill>
                  <a:srgbClr val="000000"/>
                </a:solidFill>
                <a:ea typeface="Arial Unicode MS" panose="020B0604020202020204" pitchFamily="34" charset="-128"/>
                <a:cs typeface="Calibri" panose="020F0502020204030204" pitchFamily="34" charset="0"/>
              </a:rPr>
              <a:t>7] 24 25 26 27</a:t>
            </a:r>
          </a:p>
        </p:txBody>
      </p:sp>
    </p:spTree>
    <p:extLst>
      <p:ext uri="{BB962C8B-B14F-4D97-AF65-F5344CB8AC3E}">
        <p14:creationId xmlns:p14="http://schemas.microsoft.com/office/powerpoint/2010/main" val="80494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4F094-5BAD-3546-9170-9E475619763D}"/>
              </a:ext>
            </a:extLst>
          </p:cNvPr>
          <p:cNvSpPr>
            <a:spLocks noGrp="1"/>
          </p:cNvSpPr>
          <p:nvPr>
            <p:ph idx="1"/>
          </p:nvPr>
        </p:nvSpPr>
        <p:spPr>
          <a:xfrm>
            <a:off x="609600" y="931102"/>
            <a:ext cx="10515600" cy="4764019"/>
          </a:xfrm>
        </p:spPr>
        <p:txBody>
          <a:bodyPr>
            <a:normAutofit fontScale="85000" lnSpcReduction="20000"/>
          </a:bodyPr>
          <a:lstStyle/>
          <a:p>
            <a:pPr marL="0" indent="0">
              <a:buNone/>
            </a:pPr>
            <a:r>
              <a:rPr lang="en-US" dirty="0"/>
              <a:t>First, the LDA algorithm will randomly assign each word in each document a topic. It’s fully random- the same word can fall into different topics. Here are the initial topic assignments for each word in each document. (1 = topic1, 2 = topic2)</a:t>
            </a:r>
          </a:p>
          <a:p>
            <a:pPr marL="0" indent="0">
              <a:buNone/>
            </a:pPr>
            <a:r>
              <a:rPr lang="en-US" dirty="0"/>
              <a:t> </a:t>
            </a:r>
          </a:p>
          <a:p>
            <a:pPr marL="0" indent="0">
              <a:buNone/>
            </a:pPr>
            <a:r>
              <a:rPr lang="en-US" b="1" dirty="0"/>
              <a:t>Table_1</a:t>
            </a:r>
            <a:endParaRPr lang="en-US" dirty="0"/>
          </a:p>
          <a:p>
            <a:pPr marL="0" indent="0">
              <a:buNone/>
            </a:pPr>
            <a:r>
              <a:rPr lang="en-US" dirty="0"/>
              <a:t> </a:t>
            </a:r>
          </a:p>
          <a:p>
            <a:pPr marL="0" indent="0">
              <a:buNone/>
            </a:pPr>
            <a:r>
              <a:rPr lang="pt-PT" dirty="0"/>
              <a:t>[</a:t>
            </a:r>
            <a:r>
              <a:rPr lang="en-US" dirty="0"/>
              <a:t>Doc</a:t>
            </a:r>
            <a:r>
              <a:rPr lang="pt-PT" dirty="0"/>
              <a:t>1] 2 1 </a:t>
            </a:r>
            <a:r>
              <a:rPr lang="en-US" dirty="0">
                <a:solidFill>
                  <a:srgbClr val="FF0000"/>
                </a:solidFill>
              </a:rPr>
              <a:t>2</a:t>
            </a:r>
            <a:r>
              <a:rPr lang="ru-RU" dirty="0"/>
              <a:t> 1 1 1</a:t>
            </a:r>
            <a:endParaRPr lang="en-US" dirty="0"/>
          </a:p>
          <a:p>
            <a:pPr marL="0" indent="0">
              <a:buNone/>
            </a:pPr>
            <a:r>
              <a:rPr lang="pt-PT" dirty="0"/>
              <a:t>[</a:t>
            </a:r>
            <a:r>
              <a:rPr lang="en-US" dirty="0"/>
              <a:t>Doc2] 1 1 2 2 1 1 2 1</a:t>
            </a:r>
          </a:p>
          <a:p>
            <a:pPr marL="0" indent="0">
              <a:buNone/>
            </a:pPr>
            <a:r>
              <a:rPr lang="pt-PT" dirty="0"/>
              <a:t>[</a:t>
            </a:r>
            <a:r>
              <a:rPr lang="en-US" dirty="0"/>
              <a:t>Doc3</a:t>
            </a:r>
            <a:r>
              <a:rPr lang="pt-PT" dirty="0"/>
              <a:t>] 2 2</a:t>
            </a:r>
            <a:r>
              <a:rPr lang="pt-PT" dirty="0">
                <a:solidFill>
                  <a:srgbClr val="FF0000"/>
                </a:solidFill>
              </a:rPr>
              <a:t> </a:t>
            </a:r>
            <a:r>
              <a:rPr lang="en-US" dirty="0">
                <a:solidFill>
                  <a:srgbClr val="FF0000"/>
                </a:solidFill>
              </a:rPr>
              <a:t>1 </a:t>
            </a:r>
            <a:r>
              <a:rPr lang="en-US" dirty="0"/>
              <a:t>2 1</a:t>
            </a:r>
          </a:p>
          <a:p>
            <a:pPr marL="0" indent="0">
              <a:buNone/>
            </a:pPr>
            <a:r>
              <a:rPr lang="pt-PT" dirty="0"/>
              <a:t>[</a:t>
            </a:r>
            <a:r>
              <a:rPr lang="en-US" dirty="0"/>
              <a:t>Doc4</a:t>
            </a:r>
            <a:r>
              <a:rPr lang="pt-PT" dirty="0"/>
              <a:t>] 1 1 1 1</a:t>
            </a:r>
            <a:endParaRPr lang="en-US" dirty="0"/>
          </a:p>
          <a:p>
            <a:pPr marL="0" indent="0">
              <a:buNone/>
            </a:pPr>
            <a:r>
              <a:rPr lang="pt-PT" dirty="0"/>
              <a:t>[</a:t>
            </a:r>
            <a:r>
              <a:rPr lang="en-US" dirty="0"/>
              <a:t>Doc5] 1 2 1 2</a:t>
            </a:r>
          </a:p>
          <a:p>
            <a:pPr marL="0" indent="0">
              <a:buNone/>
            </a:pPr>
            <a:r>
              <a:rPr lang="pt-PT" dirty="0"/>
              <a:t>[</a:t>
            </a:r>
            <a:r>
              <a:rPr lang="en-US" dirty="0"/>
              <a:t>Doc6] 1 2 1 1 2 2 1 2 1</a:t>
            </a:r>
          </a:p>
          <a:p>
            <a:pPr marL="0" indent="0">
              <a:buNone/>
            </a:pPr>
            <a:r>
              <a:rPr lang="pt-PT" dirty="0"/>
              <a:t>[</a:t>
            </a:r>
            <a:r>
              <a:rPr lang="en-US" dirty="0"/>
              <a:t>Doc7</a:t>
            </a:r>
            <a:r>
              <a:rPr lang="pt-PT" dirty="0"/>
              <a:t>] 2 2 1 1</a:t>
            </a:r>
            <a:endParaRPr lang="en-US" dirty="0"/>
          </a:p>
          <a:p>
            <a:endParaRPr lang="en-US" dirty="0"/>
          </a:p>
        </p:txBody>
      </p:sp>
    </p:spTree>
    <p:extLst>
      <p:ext uri="{BB962C8B-B14F-4D97-AF65-F5344CB8AC3E}">
        <p14:creationId xmlns:p14="http://schemas.microsoft.com/office/powerpoint/2010/main" val="1205733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F93A0D-1389-AC46-9997-DE7CC829A062}"/>
              </a:ext>
            </a:extLst>
          </p:cNvPr>
          <p:cNvSpPr>
            <a:spLocks noGrp="1"/>
          </p:cNvSpPr>
          <p:nvPr>
            <p:ph idx="1"/>
          </p:nvPr>
        </p:nvSpPr>
        <p:spPr>
          <a:xfrm>
            <a:off x="526774" y="334756"/>
            <a:ext cx="10638183" cy="4833592"/>
          </a:xfrm>
        </p:spPr>
        <p:txBody>
          <a:bodyPr>
            <a:normAutofit fontScale="85000" lnSpcReduction="10000"/>
          </a:bodyPr>
          <a:lstStyle/>
          <a:p>
            <a:pPr marL="0" indent="0">
              <a:buNone/>
            </a:pPr>
            <a:r>
              <a:rPr lang="en-US" b="1" dirty="0"/>
              <a:t>Table_2</a:t>
            </a:r>
            <a:endParaRPr lang="en-US" dirty="0"/>
          </a:p>
          <a:p>
            <a:pPr marL="0" indent="0">
              <a:buNone/>
            </a:pPr>
            <a:r>
              <a:rPr lang="en-US" b="1" dirty="0"/>
              <a:t> </a:t>
            </a:r>
            <a:endParaRPr lang="en-US" dirty="0"/>
          </a:p>
          <a:p>
            <a:pPr marL="0" indent="0">
              <a:buNone/>
            </a:pPr>
            <a:r>
              <a:rPr lang="en-US" dirty="0"/>
              <a:t>LDA will then count the number of words that fall into each topic- we see the same information as above, just in a different form. The columns are words, the rows are topics, the values are counts.</a:t>
            </a:r>
          </a:p>
          <a:p>
            <a:pPr marL="0" indent="0">
              <a:buNone/>
            </a:pPr>
            <a:r>
              <a:rPr lang="en-US" dirty="0"/>
              <a:t> </a:t>
            </a:r>
          </a:p>
          <a:p>
            <a:pPr marL="0" indent="0">
              <a:buNone/>
            </a:pPr>
            <a:r>
              <a:rPr lang="pt-PT" dirty="0"/>
              <a:t>     [,1] [,2] [,3] [,4] [,5] [,6] [,7] [,8] [,9] [,10] [,11] [,12] [,13] [,14] [,15] [,16] [,17]</a:t>
            </a:r>
            <a:endParaRPr lang="en-US" dirty="0"/>
          </a:p>
          <a:p>
            <a:pPr marL="0" indent="0">
              <a:buNone/>
            </a:pPr>
            <a:r>
              <a:rPr lang="de-DE" dirty="0"/>
              <a:t>[1,]    1    1    </a:t>
            </a:r>
            <a:r>
              <a:rPr lang="ru-RU" dirty="0">
                <a:solidFill>
                  <a:srgbClr val="FF0000"/>
                </a:solidFill>
              </a:rPr>
              <a:t>1</a:t>
            </a:r>
            <a:r>
              <a:rPr lang="ru-RU" dirty="0"/>
              <a:t> </a:t>
            </a:r>
            <a:r>
              <a:rPr lang="de-DE" dirty="0"/>
              <a:t>   1    3    2    1    0    0     2     1     1     0     1     2     1     0</a:t>
            </a:r>
            <a:endParaRPr lang="en-US" dirty="0"/>
          </a:p>
          <a:p>
            <a:pPr marL="0" indent="0">
              <a:buNone/>
            </a:pPr>
            <a:r>
              <a:rPr lang="de-DE" dirty="0"/>
              <a:t>[2,]    2    0    </a:t>
            </a:r>
            <a:r>
              <a:rPr lang="en-US" dirty="0">
                <a:solidFill>
                  <a:srgbClr val="FF0000"/>
                </a:solidFill>
              </a:rPr>
              <a:t>1</a:t>
            </a:r>
            <a:r>
              <a:rPr lang="de-DE" dirty="0"/>
              <a:t>    0    0    2    1    2    1     0     0     0     1     1     0     0     1</a:t>
            </a:r>
            <a:endParaRPr lang="en-US" dirty="0"/>
          </a:p>
          <a:p>
            <a:pPr marL="0" indent="0">
              <a:buNone/>
            </a:pPr>
            <a:r>
              <a:rPr lang="pt-PT" dirty="0"/>
              <a:t>     [,18] [,19] [,20] [,21] [,22] [,23] [,24] [,25] [,26] [,27]</a:t>
            </a:r>
            <a:endParaRPr lang="en-US" dirty="0"/>
          </a:p>
          <a:p>
            <a:pPr marL="0" indent="0">
              <a:buNone/>
            </a:pPr>
            <a:r>
              <a:rPr lang="de-DE" dirty="0"/>
              <a:t>[1,]     1     1     0     1     0     1     0     0     1     1</a:t>
            </a:r>
            <a:endParaRPr lang="en-US" dirty="0"/>
          </a:p>
          <a:p>
            <a:pPr marL="0" indent="0">
              <a:buNone/>
            </a:pPr>
            <a:r>
              <a:rPr lang="de-DE" dirty="0"/>
              <a:t>[2,]     0     0     1     0     1     0     1     1     0     0</a:t>
            </a:r>
            <a:endParaRPr lang="en-US" dirty="0"/>
          </a:p>
          <a:p>
            <a:endParaRPr lang="en-US" dirty="0"/>
          </a:p>
        </p:txBody>
      </p:sp>
    </p:spTree>
    <p:extLst>
      <p:ext uri="{BB962C8B-B14F-4D97-AF65-F5344CB8AC3E}">
        <p14:creationId xmlns:p14="http://schemas.microsoft.com/office/powerpoint/2010/main" val="3707871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C333B6-59E2-4E43-9CD3-27C283BFE5FF}"/>
              </a:ext>
            </a:extLst>
          </p:cNvPr>
          <p:cNvSpPr>
            <a:spLocks noGrp="1"/>
          </p:cNvSpPr>
          <p:nvPr>
            <p:ph idx="1"/>
          </p:nvPr>
        </p:nvSpPr>
        <p:spPr>
          <a:xfrm>
            <a:off x="536713" y="347870"/>
            <a:ext cx="10817087" cy="5829093"/>
          </a:xfrm>
        </p:spPr>
        <p:txBody>
          <a:bodyPr>
            <a:normAutofit fontScale="92500" lnSpcReduction="10000"/>
          </a:bodyPr>
          <a:lstStyle/>
          <a:p>
            <a:pPr marL="0" indent="0">
              <a:buNone/>
            </a:pPr>
            <a:r>
              <a:rPr lang="en-US" b="1" dirty="0"/>
              <a:t>Table_3</a:t>
            </a:r>
            <a:endParaRPr lang="en-US" dirty="0"/>
          </a:p>
          <a:p>
            <a:pPr marL="0" indent="0">
              <a:buNone/>
            </a:pPr>
            <a:r>
              <a:rPr lang="en-US" b="1" dirty="0"/>
              <a:t> </a:t>
            </a:r>
            <a:endParaRPr lang="en-US" dirty="0"/>
          </a:p>
          <a:p>
            <a:pPr marL="0" indent="0">
              <a:buNone/>
            </a:pPr>
            <a:r>
              <a:rPr lang="en-US" dirty="0"/>
              <a:t>Next LDA will use this table to update a document-level count matrix for topic 1 and topic 2 across all 7 documents. I’ve highlighted the topics “not” (3) falls into. The values in the table are the number of words that fell into topic 1 and topic 2 after random assignment.</a:t>
            </a:r>
          </a:p>
          <a:p>
            <a:pPr marL="0" indent="0">
              <a:buNone/>
            </a:pPr>
            <a:r>
              <a:rPr lang="en-US" dirty="0"/>
              <a:t> </a:t>
            </a:r>
          </a:p>
          <a:p>
            <a:pPr marL="0" indent="0">
              <a:buNone/>
            </a:pPr>
            <a:r>
              <a:rPr lang="en-US" dirty="0"/>
              <a:t>	Topic_1 Topic_2</a:t>
            </a:r>
          </a:p>
          <a:p>
            <a:pPr marL="0" indent="0">
              <a:buNone/>
            </a:pPr>
            <a:r>
              <a:rPr lang="en-US" dirty="0"/>
              <a:t>Doc1       </a:t>
            </a:r>
            <a:r>
              <a:rPr lang="en-US" dirty="0">
                <a:solidFill>
                  <a:srgbClr val="FF0000"/>
                </a:solidFill>
              </a:rPr>
              <a:t>5</a:t>
            </a:r>
            <a:r>
              <a:rPr lang="en-US" dirty="0"/>
              <a:t>       1</a:t>
            </a:r>
          </a:p>
          <a:p>
            <a:pPr marL="0" indent="0">
              <a:buNone/>
            </a:pPr>
            <a:r>
              <a:rPr lang="en-US" dirty="0"/>
              <a:t>Doc2       6       2</a:t>
            </a:r>
          </a:p>
          <a:p>
            <a:pPr marL="0" indent="0">
              <a:buNone/>
            </a:pPr>
            <a:r>
              <a:rPr lang="en-US" dirty="0"/>
              <a:t>Doc</a:t>
            </a:r>
            <a:r>
              <a:rPr lang="de-DE" dirty="0"/>
              <a:t>3       1      </a:t>
            </a:r>
            <a:r>
              <a:rPr lang="de-DE" dirty="0">
                <a:solidFill>
                  <a:srgbClr val="FF0000"/>
                </a:solidFill>
              </a:rPr>
              <a:t> </a:t>
            </a:r>
            <a:r>
              <a:rPr lang="en-US" dirty="0">
                <a:solidFill>
                  <a:srgbClr val="FF0000"/>
                </a:solidFill>
              </a:rPr>
              <a:t>4</a:t>
            </a:r>
          </a:p>
          <a:p>
            <a:pPr marL="0" indent="0">
              <a:buNone/>
            </a:pPr>
            <a:r>
              <a:rPr lang="en-US" dirty="0"/>
              <a:t>Doc</a:t>
            </a:r>
            <a:r>
              <a:rPr lang="de-DE" dirty="0"/>
              <a:t>4       3       1</a:t>
            </a:r>
            <a:endParaRPr lang="en-US" dirty="0"/>
          </a:p>
          <a:p>
            <a:pPr marL="0" indent="0">
              <a:buNone/>
            </a:pPr>
            <a:r>
              <a:rPr lang="en-US" dirty="0"/>
              <a:t>Doc</a:t>
            </a:r>
            <a:r>
              <a:rPr lang="de-DE" dirty="0"/>
              <a:t>5       2       2</a:t>
            </a:r>
            <a:endParaRPr lang="en-US" dirty="0"/>
          </a:p>
          <a:p>
            <a:pPr marL="0" indent="0">
              <a:buNone/>
            </a:pPr>
            <a:r>
              <a:rPr lang="en-US" dirty="0"/>
              <a:t>Doc6       6       3</a:t>
            </a:r>
          </a:p>
          <a:p>
            <a:endParaRPr lang="en-US" dirty="0"/>
          </a:p>
        </p:txBody>
      </p:sp>
    </p:spTree>
    <p:extLst>
      <p:ext uri="{BB962C8B-B14F-4D97-AF65-F5344CB8AC3E}">
        <p14:creationId xmlns:p14="http://schemas.microsoft.com/office/powerpoint/2010/main" val="261663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F1FDA5-BEF3-5B4D-8BCA-9C85CD8D8D21}"/>
              </a:ext>
            </a:extLst>
          </p:cNvPr>
          <p:cNvSpPr>
            <a:spLocks noGrp="1"/>
          </p:cNvSpPr>
          <p:nvPr>
            <p:ph idx="1"/>
          </p:nvPr>
        </p:nvSpPr>
        <p:spPr>
          <a:xfrm>
            <a:off x="596348" y="765313"/>
            <a:ext cx="10757452" cy="5411650"/>
          </a:xfrm>
        </p:spPr>
        <p:txBody>
          <a:bodyPr>
            <a:normAutofit fontScale="70000" lnSpcReduction="20000"/>
          </a:bodyPr>
          <a:lstStyle/>
          <a:p>
            <a:pPr marL="0" indent="0">
              <a:buNone/>
            </a:pPr>
            <a:r>
              <a:rPr lang="en-US" dirty="0"/>
              <a:t>Once our 3 tables are set up, LDA then wiggles the values in these tables and uses that wiggle to calculate probabilities and update the above tables. The math for this really isn’t that important. Keep in mind that the only two real inputs are words and document. In theory, the more iterations we run, the more stable these probability distributions will become. But what happens when there are or words that only appear once? What happens if documents/ terms can fall into multiple categories (as they all do)? If I tell LDA to wiggle-update 10,000 times, here are the terms that change topics on the 10,000th run (when the model should be ‘stable!’):</a:t>
            </a:r>
          </a:p>
          <a:p>
            <a:pPr marL="0" indent="0">
              <a:buNone/>
            </a:pPr>
            <a:r>
              <a:rPr lang="en-US" dirty="0"/>
              <a:t> </a:t>
            </a:r>
          </a:p>
          <a:p>
            <a:pPr marL="0" indent="0">
              <a:buNone/>
            </a:pPr>
            <a:r>
              <a:rPr lang="en-US" dirty="0"/>
              <a:t>"iter:10000 doc:1 token:2 topic:2=&gt;1"</a:t>
            </a:r>
          </a:p>
          <a:p>
            <a:pPr marL="0" indent="0">
              <a:buNone/>
            </a:pPr>
            <a:r>
              <a:rPr lang="en-US" dirty="0"/>
              <a:t>"iter:10000 doc:2 token:4 topic:1=&gt;2"</a:t>
            </a:r>
          </a:p>
          <a:p>
            <a:pPr marL="0" indent="0">
              <a:buNone/>
            </a:pPr>
            <a:r>
              <a:rPr lang="en-US" dirty="0"/>
              <a:t>"iter:10000 doc:2 token:6 topic:2=&gt;1"</a:t>
            </a:r>
          </a:p>
          <a:p>
            <a:pPr marL="0" indent="0">
              <a:buNone/>
            </a:pPr>
            <a:r>
              <a:rPr lang="en-US" dirty="0"/>
              <a:t>"iter:10000 doc:2 token:8 topic:1=&gt;2"</a:t>
            </a:r>
          </a:p>
          <a:p>
            <a:pPr marL="0" indent="0">
              <a:buNone/>
            </a:pPr>
            <a:r>
              <a:rPr lang="en-US" dirty="0"/>
              <a:t>"iter:10000 doc:6 token:3 topic:2=&gt;1"</a:t>
            </a:r>
          </a:p>
          <a:p>
            <a:pPr marL="0" indent="0">
              <a:buNone/>
            </a:pPr>
            <a:r>
              <a:rPr lang="en-US" dirty="0"/>
              <a:t>"iter:10000 doc:6 token:6 topic:2=&gt;1"</a:t>
            </a:r>
          </a:p>
          <a:p>
            <a:pPr marL="0" indent="0">
              <a:buNone/>
            </a:pPr>
            <a:r>
              <a:rPr lang="en-US" dirty="0"/>
              <a:t>"iter:10000 doc:7 token:1 topic:2=&gt;1"</a:t>
            </a:r>
          </a:p>
          <a:p>
            <a:pPr marL="0" indent="0">
              <a:buNone/>
            </a:pPr>
            <a:r>
              <a:rPr lang="en-US" dirty="0"/>
              <a:t>"iter:10000 doc:7 token:2 topic:1=&gt;2"</a:t>
            </a:r>
          </a:p>
          <a:p>
            <a:pPr marL="0" indent="0">
              <a:buNone/>
            </a:pPr>
            <a:r>
              <a:rPr lang="en-US" dirty="0"/>
              <a:t>"iter:10000 doc:7 token:3 topic:2=&gt;1"</a:t>
            </a:r>
          </a:p>
          <a:p>
            <a:pPr marL="0" indent="0">
              <a:buNone/>
            </a:pPr>
            <a:r>
              <a:rPr lang="en-US" dirty="0"/>
              <a:t>"iter:10000 doc:7 token:4 topic:1=&gt;2”</a:t>
            </a:r>
          </a:p>
          <a:p>
            <a:pPr marL="0" indent="0">
              <a:buNone/>
            </a:pPr>
            <a:endParaRPr lang="en-US" dirty="0"/>
          </a:p>
        </p:txBody>
      </p:sp>
    </p:spTree>
    <p:extLst>
      <p:ext uri="{BB962C8B-B14F-4D97-AF65-F5344CB8AC3E}">
        <p14:creationId xmlns:p14="http://schemas.microsoft.com/office/powerpoint/2010/main" val="1320979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2DD063-3EC1-2A4F-987F-D736030E4B1C}"/>
              </a:ext>
            </a:extLst>
          </p:cNvPr>
          <p:cNvSpPr>
            <a:spLocks noGrp="1"/>
          </p:cNvSpPr>
          <p:nvPr>
            <p:ph idx="1"/>
          </p:nvPr>
        </p:nvSpPr>
        <p:spPr>
          <a:xfrm>
            <a:off x="725557" y="1103243"/>
            <a:ext cx="10628243" cy="5073720"/>
          </a:xfrm>
        </p:spPr>
        <p:txBody>
          <a:bodyPr>
            <a:normAutofit fontScale="85000" lnSpcReduction="20000"/>
          </a:bodyPr>
          <a:lstStyle/>
          <a:p>
            <a:pPr marL="0" indent="0">
              <a:buNone/>
            </a:pPr>
            <a:r>
              <a:rPr lang="en-US" b="1" dirty="0"/>
              <a:t>So why is topic modeling so unstable for twitter? </a:t>
            </a:r>
            <a:endParaRPr lang="en-US" dirty="0"/>
          </a:p>
          <a:p>
            <a:pPr marL="0" indent="0">
              <a:buNone/>
            </a:pPr>
            <a:r>
              <a:rPr lang="en-US" dirty="0"/>
              <a:t> </a:t>
            </a:r>
          </a:p>
          <a:p>
            <a:pPr marL="0" lvl="0" indent="0" fontAlgn="base">
              <a:buNone/>
            </a:pPr>
            <a:r>
              <a:rPr lang="en-US" dirty="0"/>
              <a:t>50%-70% of twitter data are words that only occur once. This hugely affects </a:t>
            </a:r>
            <a:r>
              <a:rPr lang="en-US" dirty="0" err="1"/>
              <a:t>probility</a:t>
            </a:r>
            <a:r>
              <a:rPr lang="en-US" dirty="0"/>
              <a:t> distributions! When you run LDA on a big twitter dataset, you can see half or more of your words changing topics every run. </a:t>
            </a:r>
          </a:p>
          <a:p>
            <a:pPr marL="0" lvl="0" indent="0" fontAlgn="base">
              <a:buNone/>
            </a:pPr>
            <a:r>
              <a:rPr lang="en-US" dirty="0"/>
              <a:t>Documents are short, so not many words co-occur- this means the probability distributions are unstable.</a:t>
            </a:r>
          </a:p>
          <a:p>
            <a:pPr marL="0" lvl="0" indent="0" fontAlgn="base">
              <a:buNone/>
            </a:pPr>
            <a:r>
              <a:rPr lang="en-US" dirty="0"/>
              <a:t>The starting “random" topic assignment can change the underlying distribution - meaning that changing seeds (the starting-point) makes the algorithm unstable.</a:t>
            </a:r>
          </a:p>
          <a:p>
            <a:pPr marL="0" lvl="0" indent="0" fontAlgn="base">
              <a:buNone/>
            </a:pPr>
            <a:r>
              <a:rPr lang="en-US" dirty="0"/>
              <a:t>There are many ties that can push words/ documents into different topics.</a:t>
            </a:r>
          </a:p>
          <a:p>
            <a:pPr marL="0" lvl="0" indent="0" fontAlgn="base">
              <a:buNone/>
            </a:pPr>
            <a:r>
              <a:rPr lang="en-US" dirty="0"/>
              <a:t>We pull data by keywords, so these are predetermined to be present in most topics</a:t>
            </a:r>
          </a:p>
          <a:p>
            <a:pPr marL="0" lvl="0" indent="0" fontAlgn="base">
              <a:buNone/>
            </a:pPr>
            <a:r>
              <a:rPr lang="en-US" dirty="0"/>
              <a:t>There are additionally some math reasons- Dirichlet distributions assume each document contains multiple topics- tweets do not. There are some additional hyperparameter things as well, and these serve to exacerbate the problems caused by issues 1-5.</a:t>
            </a:r>
          </a:p>
          <a:p>
            <a:endParaRPr lang="en-US" dirty="0"/>
          </a:p>
        </p:txBody>
      </p:sp>
    </p:spTree>
    <p:extLst>
      <p:ext uri="{BB962C8B-B14F-4D97-AF65-F5344CB8AC3E}">
        <p14:creationId xmlns:p14="http://schemas.microsoft.com/office/powerpoint/2010/main" val="2505114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A126-953B-1D40-B7CA-74D0A678FC6A}"/>
              </a:ext>
            </a:extLst>
          </p:cNvPr>
          <p:cNvSpPr>
            <a:spLocks noGrp="1"/>
          </p:cNvSpPr>
          <p:nvPr>
            <p:ph type="title"/>
          </p:nvPr>
        </p:nvSpPr>
        <p:spPr/>
        <p:txBody>
          <a:bodyPr/>
          <a:lstStyle/>
          <a:p>
            <a:r>
              <a:rPr lang="en-US" dirty="0"/>
              <a:t>LDA w/ </a:t>
            </a:r>
            <a:r>
              <a:rPr lang="en-US" dirty="0" err="1"/>
              <a:t>gibbs</a:t>
            </a:r>
            <a:r>
              <a:rPr lang="en-US" dirty="0"/>
              <a:t> sampling</a:t>
            </a:r>
          </a:p>
        </p:txBody>
      </p:sp>
      <p:pic>
        <p:nvPicPr>
          <p:cNvPr id="5" name="Content Placeholder 4">
            <a:extLst>
              <a:ext uri="{FF2B5EF4-FFF2-40B4-BE49-F238E27FC236}">
                <a16:creationId xmlns:a16="http://schemas.microsoft.com/office/drawing/2014/main" id="{23B23926-83DA-3C48-909F-F49B24F1F3F8}"/>
              </a:ext>
            </a:extLst>
          </p:cNvPr>
          <p:cNvPicPr>
            <a:picLocks noGrp="1" noChangeAspect="1"/>
          </p:cNvPicPr>
          <p:nvPr>
            <p:ph idx="1"/>
          </p:nvPr>
        </p:nvPicPr>
        <p:blipFill>
          <a:blip r:embed="rId2"/>
          <a:stretch>
            <a:fillRect/>
          </a:stretch>
        </p:blipFill>
        <p:spPr>
          <a:xfrm>
            <a:off x="838200" y="1690688"/>
            <a:ext cx="10515600" cy="1976166"/>
          </a:xfrm>
        </p:spPr>
      </p:pic>
      <p:pic>
        <p:nvPicPr>
          <p:cNvPr id="7" name="Picture 6">
            <a:extLst>
              <a:ext uri="{FF2B5EF4-FFF2-40B4-BE49-F238E27FC236}">
                <a16:creationId xmlns:a16="http://schemas.microsoft.com/office/drawing/2014/main" id="{4B278438-2C83-3243-9013-D72E7DB5C2BA}"/>
              </a:ext>
            </a:extLst>
          </p:cNvPr>
          <p:cNvPicPr>
            <a:picLocks noChangeAspect="1"/>
          </p:cNvPicPr>
          <p:nvPr/>
        </p:nvPicPr>
        <p:blipFill>
          <a:blip r:embed="rId3"/>
          <a:stretch>
            <a:fillRect/>
          </a:stretch>
        </p:blipFill>
        <p:spPr>
          <a:xfrm>
            <a:off x="6940550" y="4611417"/>
            <a:ext cx="4279900" cy="1524000"/>
          </a:xfrm>
          <a:prstGeom prst="rect">
            <a:avLst/>
          </a:prstGeom>
        </p:spPr>
      </p:pic>
      <p:sp>
        <p:nvSpPr>
          <p:cNvPr id="8" name="TextBox 7">
            <a:extLst>
              <a:ext uri="{FF2B5EF4-FFF2-40B4-BE49-F238E27FC236}">
                <a16:creationId xmlns:a16="http://schemas.microsoft.com/office/drawing/2014/main" id="{5E9C196C-7588-5F42-A6B6-A87649553CCB}"/>
              </a:ext>
            </a:extLst>
          </p:cNvPr>
          <p:cNvSpPr txBox="1"/>
          <p:nvPr/>
        </p:nvSpPr>
        <p:spPr>
          <a:xfrm>
            <a:off x="8115300" y="4242085"/>
            <a:ext cx="2374900" cy="369332"/>
          </a:xfrm>
          <a:prstGeom prst="rect">
            <a:avLst/>
          </a:prstGeom>
          <a:noFill/>
        </p:spPr>
        <p:txBody>
          <a:bodyPr wrap="square" rtlCol="0">
            <a:spAutoFit/>
          </a:bodyPr>
          <a:lstStyle/>
          <a:p>
            <a:r>
              <a:rPr lang="en-US" dirty="0"/>
              <a:t>Formal Definition</a:t>
            </a:r>
          </a:p>
        </p:txBody>
      </p:sp>
    </p:spTree>
    <p:extLst>
      <p:ext uri="{BB962C8B-B14F-4D97-AF65-F5344CB8AC3E}">
        <p14:creationId xmlns:p14="http://schemas.microsoft.com/office/powerpoint/2010/main" val="4089530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7FF84-F01D-F74F-9A72-60A36B969CB4}"/>
              </a:ext>
            </a:extLst>
          </p:cNvPr>
          <p:cNvSpPr>
            <a:spLocks noGrp="1"/>
          </p:cNvSpPr>
          <p:nvPr>
            <p:ph type="title"/>
          </p:nvPr>
        </p:nvSpPr>
        <p:spPr>
          <a:xfrm>
            <a:off x="5775158" y="5402179"/>
            <a:ext cx="6228348" cy="1155032"/>
          </a:xfrm>
        </p:spPr>
        <p:txBody>
          <a:bodyPr>
            <a:normAutofit/>
          </a:bodyPr>
          <a:lstStyle/>
          <a:p>
            <a:r>
              <a:rPr lang="en-US" sz="1200" b="1" dirty="0"/>
              <a:t>Source:</a:t>
            </a:r>
            <a:br>
              <a:rPr lang="en-US" sz="1200" dirty="0"/>
            </a:br>
            <a:r>
              <a:rPr lang="en-US" sz="1200" dirty="0" err="1"/>
              <a:t>Steyvers</a:t>
            </a:r>
            <a:r>
              <a:rPr lang="en-US" sz="1200" dirty="0"/>
              <a:t>, M., &amp; Griffiths, T. (2007). Probabilistic topic models. </a:t>
            </a:r>
            <a:r>
              <a:rPr lang="en-US" sz="1200" i="1" dirty="0"/>
              <a:t>Handbook of latent semantic analysis</a:t>
            </a:r>
            <a:r>
              <a:rPr lang="en-US" sz="1200" dirty="0"/>
              <a:t>, </a:t>
            </a:r>
            <a:r>
              <a:rPr lang="en-US" sz="1200" i="1" dirty="0"/>
              <a:t>427</a:t>
            </a:r>
            <a:r>
              <a:rPr lang="en-US" sz="1200" dirty="0"/>
              <a:t>(7), 424-440.</a:t>
            </a:r>
            <a:br>
              <a:rPr lang="en-US" sz="1200" dirty="0"/>
            </a:br>
            <a:br>
              <a:rPr lang="en-US" sz="1200" dirty="0"/>
            </a:br>
            <a:r>
              <a:rPr lang="en-US" sz="1200" dirty="0">
                <a:hlinkClick r:id="rId2"/>
              </a:rPr>
              <a:t>https://cocosci.princeton.edu/tom/papers/SteyversGriffiths.pdf</a:t>
            </a:r>
            <a:endParaRPr lang="en-US" sz="1200" dirty="0"/>
          </a:p>
        </p:txBody>
      </p:sp>
      <p:pic>
        <p:nvPicPr>
          <p:cNvPr id="5" name="Content Placeholder 4">
            <a:extLst>
              <a:ext uri="{FF2B5EF4-FFF2-40B4-BE49-F238E27FC236}">
                <a16:creationId xmlns:a16="http://schemas.microsoft.com/office/drawing/2014/main" id="{2DAA47AB-2BC0-1B43-BBD4-7C94FA54B66C}"/>
              </a:ext>
            </a:extLst>
          </p:cNvPr>
          <p:cNvPicPr>
            <a:picLocks noGrp="1" noChangeAspect="1"/>
          </p:cNvPicPr>
          <p:nvPr>
            <p:ph idx="1"/>
          </p:nvPr>
        </p:nvPicPr>
        <p:blipFill>
          <a:blip r:embed="rId3"/>
          <a:stretch>
            <a:fillRect/>
          </a:stretch>
        </p:blipFill>
        <p:spPr>
          <a:xfrm>
            <a:off x="1765923" y="1059448"/>
            <a:ext cx="10550244" cy="3922294"/>
          </a:xfrm>
        </p:spPr>
      </p:pic>
      <p:pic>
        <p:nvPicPr>
          <p:cNvPr id="6" name="Content Placeholder 3">
            <a:extLst>
              <a:ext uri="{FF2B5EF4-FFF2-40B4-BE49-F238E27FC236}">
                <a16:creationId xmlns:a16="http://schemas.microsoft.com/office/drawing/2014/main" id="{5A1F3541-5C4F-5840-BF71-FE4C6BC72AC2}"/>
              </a:ext>
            </a:extLst>
          </p:cNvPr>
          <p:cNvPicPr>
            <a:picLocks noChangeAspect="1"/>
          </p:cNvPicPr>
          <p:nvPr/>
        </p:nvPicPr>
        <p:blipFill>
          <a:blip r:embed="rId4"/>
          <a:stretch>
            <a:fillRect/>
          </a:stretch>
        </p:blipFill>
        <p:spPr>
          <a:xfrm>
            <a:off x="355600" y="639011"/>
            <a:ext cx="3934051" cy="2654300"/>
          </a:xfrm>
          <a:prstGeom prst="rect">
            <a:avLst/>
          </a:prstGeom>
        </p:spPr>
      </p:pic>
    </p:spTree>
    <p:extLst>
      <p:ext uri="{BB962C8B-B14F-4D97-AF65-F5344CB8AC3E}">
        <p14:creationId xmlns:p14="http://schemas.microsoft.com/office/powerpoint/2010/main" val="4005763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7FF84-F01D-F74F-9A72-60A36B969CB4}"/>
              </a:ext>
            </a:extLst>
          </p:cNvPr>
          <p:cNvSpPr>
            <a:spLocks noGrp="1"/>
          </p:cNvSpPr>
          <p:nvPr>
            <p:ph type="title"/>
          </p:nvPr>
        </p:nvSpPr>
        <p:spPr>
          <a:xfrm>
            <a:off x="5775158" y="5402179"/>
            <a:ext cx="6228348" cy="1155032"/>
          </a:xfrm>
        </p:spPr>
        <p:txBody>
          <a:bodyPr>
            <a:normAutofit/>
          </a:bodyPr>
          <a:lstStyle/>
          <a:p>
            <a:r>
              <a:rPr lang="en-US" sz="1200" b="1" dirty="0"/>
              <a:t>Source:</a:t>
            </a:r>
            <a:br>
              <a:rPr lang="en-US" sz="1200" dirty="0"/>
            </a:br>
            <a:r>
              <a:rPr lang="en-US" sz="1200" dirty="0" err="1"/>
              <a:t>Steyvers</a:t>
            </a:r>
            <a:r>
              <a:rPr lang="en-US" sz="1200" dirty="0"/>
              <a:t>, M., &amp; Griffiths, T. (2007). Probabilistic topic models. </a:t>
            </a:r>
            <a:r>
              <a:rPr lang="en-US" sz="1200" i="1" dirty="0"/>
              <a:t>Handbook of latent semantic analysis</a:t>
            </a:r>
            <a:r>
              <a:rPr lang="en-US" sz="1200" dirty="0"/>
              <a:t>, </a:t>
            </a:r>
            <a:r>
              <a:rPr lang="en-US" sz="1200" i="1" dirty="0"/>
              <a:t>427</a:t>
            </a:r>
            <a:r>
              <a:rPr lang="en-US" sz="1200" dirty="0"/>
              <a:t>(7), 424-440.</a:t>
            </a:r>
            <a:br>
              <a:rPr lang="en-US" sz="1200" dirty="0"/>
            </a:br>
            <a:br>
              <a:rPr lang="en-US" sz="1200" dirty="0"/>
            </a:br>
            <a:r>
              <a:rPr lang="en-US" sz="1200" dirty="0">
                <a:hlinkClick r:id="rId2"/>
              </a:rPr>
              <a:t>https://cocosci.princeton.edu/tom/papers/SteyversGriffiths.pdf</a:t>
            </a:r>
            <a:endParaRPr lang="en-US" sz="1200" dirty="0"/>
          </a:p>
        </p:txBody>
      </p:sp>
      <p:pic>
        <p:nvPicPr>
          <p:cNvPr id="7" name="Content Placeholder 6">
            <a:extLst>
              <a:ext uri="{FF2B5EF4-FFF2-40B4-BE49-F238E27FC236}">
                <a16:creationId xmlns:a16="http://schemas.microsoft.com/office/drawing/2014/main" id="{6539FFE4-F881-3446-8CD1-750A918B2D20}"/>
              </a:ext>
            </a:extLst>
          </p:cNvPr>
          <p:cNvPicPr>
            <a:picLocks noGrp="1" noChangeAspect="1"/>
          </p:cNvPicPr>
          <p:nvPr>
            <p:ph idx="1"/>
          </p:nvPr>
        </p:nvPicPr>
        <p:blipFill>
          <a:blip r:embed="rId3"/>
          <a:stretch>
            <a:fillRect/>
          </a:stretch>
        </p:blipFill>
        <p:spPr>
          <a:xfrm>
            <a:off x="2491538" y="598362"/>
            <a:ext cx="5954629" cy="4625910"/>
          </a:xfrm>
        </p:spPr>
      </p:pic>
    </p:spTree>
    <p:extLst>
      <p:ext uri="{BB962C8B-B14F-4D97-AF65-F5344CB8AC3E}">
        <p14:creationId xmlns:p14="http://schemas.microsoft.com/office/powerpoint/2010/main" val="1205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7FF84-F01D-F74F-9A72-60A36B969CB4}"/>
              </a:ext>
            </a:extLst>
          </p:cNvPr>
          <p:cNvSpPr>
            <a:spLocks noGrp="1"/>
          </p:cNvSpPr>
          <p:nvPr>
            <p:ph type="title"/>
          </p:nvPr>
        </p:nvSpPr>
        <p:spPr>
          <a:xfrm>
            <a:off x="5775158" y="5402179"/>
            <a:ext cx="6228348" cy="1155032"/>
          </a:xfrm>
        </p:spPr>
        <p:txBody>
          <a:bodyPr>
            <a:normAutofit/>
          </a:bodyPr>
          <a:lstStyle/>
          <a:p>
            <a:r>
              <a:rPr lang="en-US" sz="1200" b="1" dirty="0"/>
              <a:t>Source:</a:t>
            </a:r>
            <a:br>
              <a:rPr lang="en-US" sz="1200" dirty="0"/>
            </a:br>
            <a:r>
              <a:rPr lang="en-US" sz="1200" dirty="0" err="1"/>
              <a:t>Steyvers</a:t>
            </a:r>
            <a:r>
              <a:rPr lang="en-US" sz="1200" dirty="0"/>
              <a:t>, M., &amp; Griffiths, T. (2007). Probabilistic topic models. </a:t>
            </a:r>
            <a:r>
              <a:rPr lang="en-US" sz="1200" i="1" dirty="0"/>
              <a:t>Handbook of latent semantic analysis</a:t>
            </a:r>
            <a:r>
              <a:rPr lang="en-US" sz="1200" dirty="0"/>
              <a:t>, </a:t>
            </a:r>
            <a:r>
              <a:rPr lang="en-US" sz="1200" i="1" dirty="0"/>
              <a:t>427</a:t>
            </a:r>
            <a:r>
              <a:rPr lang="en-US" sz="1200" dirty="0"/>
              <a:t>(7), 424-440.</a:t>
            </a:r>
            <a:br>
              <a:rPr lang="en-US" sz="1200" dirty="0"/>
            </a:br>
            <a:br>
              <a:rPr lang="en-US" sz="1200" dirty="0"/>
            </a:br>
            <a:r>
              <a:rPr lang="en-US" sz="1200" dirty="0">
                <a:hlinkClick r:id="rId2"/>
              </a:rPr>
              <a:t>https://cocosci.princeton.edu/tom/papers/SteyversGriffiths.pdf</a:t>
            </a:r>
            <a:endParaRPr lang="en-US" sz="1200" dirty="0"/>
          </a:p>
        </p:txBody>
      </p:sp>
      <p:pic>
        <p:nvPicPr>
          <p:cNvPr id="7" name="Content Placeholder 6">
            <a:extLst>
              <a:ext uri="{FF2B5EF4-FFF2-40B4-BE49-F238E27FC236}">
                <a16:creationId xmlns:a16="http://schemas.microsoft.com/office/drawing/2014/main" id="{D06C8ECD-6513-0743-B500-4EAD6FC2D979}"/>
              </a:ext>
            </a:extLst>
          </p:cNvPr>
          <p:cNvPicPr>
            <a:picLocks noGrp="1" noChangeAspect="1"/>
          </p:cNvPicPr>
          <p:nvPr>
            <p:ph idx="1"/>
          </p:nvPr>
        </p:nvPicPr>
        <p:blipFill>
          <a:blip r:embed="rId3"/>
          <a:stretch>
            <a:fillRect/>
          </a:stretch>
        </p:blipFill>
        <p:spPr>
          <a:xfrm>
            <a:off x="414130" y="2543152"/>
            <a:ext cx="7994941" cy="2717235"/>
          </a:xfrm>
        </p:spPr>
      </p:pic>
      <p:sp>
        <p:nvSpPr>
          <p:cNvPr id="8" name="Rectangle 7">
            <a:extLst>
              <a:ext uri="{FF2B5EF4-FFF2-40B4-BE49-F238E27FC236}">
                <a16:creationId xmlns:a16="http://schemas.microsoft.com/office/drawing/2014/main" id="{176FE99C-4030-5F49-9C7F-34A573298151}"/>
              </a:ext>
            </a:extLst>
          </p:cNvPr>
          <p:cNvSpPr/>
          <p:nvPr/>
        </p:nvSpPr>
        <p:spPr>
          <a:xfrm>
            <a:off x="1853096" y="1502760"/>
            <a:ext cx="9500704" cy="646331"/>
          </a:xfrm>
          <a:prstGeom prst="rect">
            <a:avLst/>
          </a:prstGeom>
        </p:spPr>
        <p:txBody>
          <a:bodyPr wrap="square">
            <a:spAutoFit/>
          </a:bodyPr>
          <a:lstStyle/>
          <a:p>
            <a:r>
              <a:rPr lang="en-US" dirty="0"/>
              <a:t>• For each document, allocate its words to as few topics as possible. </a:t>
            </a:r>
          </a:p>
          <a:p>
            <a:r>
              <a:rPr lang="en-US" dirty="0"/>
              <a:t>• For each topic, assign high probability to as few terms as possible.</a:t>
            </a:r>
          </a:p>
        </p:txBody>
      </p:sp>
      <p:sp>
        <p:nvSpPr>
          <p:cNvPr id="9" name="TextBox 8">
            <a:extLst>
              <a:ext uri="{FF2B5EF4-FFF2-40B4-BE49-F238E27FC236}">
                <a16:creationId xmlns:a16="http://schemas.microsoft.com/office/drawing/2014/main" id="{2BEA0C63-8D09-6549-8ABC-D570422CDF2B}"/>
              </a:ext>
            </a:extLst>
          </p:cNvPr>
          <p:cNvSpPr txBox="1"/>
          <p:nvPr/>
        </p:nvSpPr>
        <p:spPr>
          <a:xfrm>
            <a:off x="4411600" y="454943"/>
            <a:ext cx="4597400" cy="461665"/>
          </a:xfrm>
          <a:prstGeom prst="rect">
            <a:avLst/>
          </a:prstGeom>
          <a:noFill/>
        </p:spPr>
        <p:txBody>
          <a:bodyPr wrap="square" rtlCol="0">
            <a:spAutoFit/>
          </a:bodyPr>
          <a:lstStyle/>
          <a:p>
            <a:r>
              <a:rPr lang="en-US" sz="2400" b="1" dirty="0"/>
              <a:t>#Goals</a:t>
            </a:r>
          </a:p>
        </p:txBody>
      </p:sp>
    </p:spTree>
    <p:extLst>
      <p:ext uri="{BB962C8B-B14F-4D97-AF65-F5344CB8AC3E}">
        <p14:creationId xmlns:p14="http://schemas.microsoft.com/office/powerpoint/2010/main" val="1461724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6C9255D-3F25-F54E-B0B9-A8E5445806AD}"/>
              </a:ext>
            </a:extLst>
          </p:cNvPr>
          <p:cNvPicPr>
            <a:picLocks noGrp="1" noChangeAspect="1"/>
          </p:cNvPicPr>
          <p:nvPr>
            <p:ph idx="1"/>
          </p:nvPr>
        </p:nvPicPr>
        <p:blipFill>
          <a:blip r:embed="rId2"/>
          <a:stretch>
            <a:fillRect/>
          </a:stretch>
        </p:blipFill>
        <p:spPr>
          <a:xfrm>
            <a:off x="693935" y="365125"/>
            <a:ext cx="8726791" cy="5372430"/>
          </a:xfrm>
          <a:prstGeom prst="rect">
            <a:avLst/>
          </a:prstGeom>
        </p:spPr>
      </p:pic>
      <p:sp>
        <p:nvSpPr>
          <p:cNvPr id="5" name="TextBox 4">
            <a:extLst>
              <a:ext uri="{FF2B5EF4-FFF2-40B4-BE49-F238E27FC236}">
                <a16:creationId xmlns:a16="http://schemas.microsoft.com/office/drawing/2014/main" id="{EE2F3306-FFEB-3544-B534-C78F727B064B}"/>
              </a:ext>
            </a:extLst>
          </p:cNvPr>
          <p:cNvSpPr txBox="1"/>
          <p:nvPr/>
        </p:nvSpPr>
        <p:spPr>
          <a:xfrm>
            <a:off x="6328610" y="5322056"/>
            <a:ext cx="4511842" cy="830997"/>
          </a:xfrm>
          <a:prstGeom prst="rect">
            <a:avLst/>
          </a:prstGeom>
          <a:noFill/>
        </p:spPr>
        <p:txBody>
          <a:bodyPr wrap="square" rtlCol="0">
            <a:spAutoFit/>
          </a:bodyPr>
          <a:lstStyle/>
          <a:p>
            <a:r>
              <a:rPr lang="en-US" sz="1200" b="1" dirty="0"/>
              <a:t>Source:</a:t>
            </a:r>
          </a:p>
          <a:p>
            <a:r>
              <a:rPr lang="en-US" sz="1200" dirty="0"/>
              <a:t>Kim, J., Park, M., Kim, H., Cho, S., &amp; Kang, P. (2019). Insider threat detection based on user behavior modeling and anomaly detection algorithms. </a:t>
            </a:r>
            <a:r>
              <a:rPr lang="en-US" sz="1200" i="1" dirty="0"/>
              <a:t>Applied Sciences</a:t>
            </a:r>
            <a:r>
              <a:rPr lang="en-US" sz="1200" dirty="0"/>
              <a:t>, </a:t>
            </a:r>
            <a:r>
              <a:rPr lang="en-US" sz="1200" i="1" dirty="0"/>
              <a:t>9</a:t>
            </a:r>
            <a:r>
              <a:rPr lang="en-US" sz="1200" dirty="0"/>
              <a:t>(19), 4018.</a:t>
            </a:r>
          </a:p>
        </p:txBody>
      </p:sp>
      <p:pic>
        <p:nvPicPr>
          <p:cNvPr id="10" name="Picture 9">
            <a:extLst>
              <a:ext uri="{FF2B5EF4-FFF2-40B4-BE49-F238E27FC236}">
                <a16:creationId xmlns:a16="http://schemas.microsoft.com/office/drawing/2014/main" id="{E9F4DC0D-1B21-0746-928A-87EEC007C390}"/>
              </a:ext>
            </a:extLst>
          </p:cNvPr>
          <p:cNvPicPr>
            <a:picLocks noChangeAspect="1"/>
          </p:cNvPicPr>
          <p:nvPr/>
        </p:nvPicPr>
        <p:blipFill>
          <a:blip r:embed="rId3"/>
          <a:stretch>
            <a:fillRect/>
          </a:stretch>
        </p:blipFill>
        <p:spPr>
          <a:xfrm>
            <a:off x="693935" y="2981654"/>
            <a:ext cx="5080000" cy="2755900"/>
          </a:xfrm>
          <a:prstGeom prst="rect">
            <a:avLst/>
          </a:prstGeom>
        </p:spPr>
      </p:pic>
    </p:spTree>
    <p:extLst>
      <p:ext uri="{BB962C8B-B14F-4D97-AF65-F5344CB8AC3E}">
        <p14:creationId xmlns:p14="http://schemas.microsoft.com/office/powerpoint/2010/main" val="1748300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7FF84-F01D-F74F-9A72-60A36B969CB4}"/>
              </a:ext>
            </a:extLst>
          </p:cNvPr>
          <p:cNvSpPr>
            <a:spLocks noGrp="1"/>
          </p:cNvSpPr>
          <p:nvPr>
            <p:ph type="title"/>
          </p:nvPr>
        </p:nvSpPr>
        <p:spPr>
          <a:xfrm>
            <a:off x="5775158" y="5402179"/>
            <a:ext cx="6228348" cy="1155032"/>
          </a:xfrm>
        </p:spPr>
        <p:txBody>
          <a:bodyPr>
            <a:normAutofit/>
          </a:bodyPr>
          <a:lstStyle/>
          <a:p>
            <a:r>
              <a:rPr lang="en-US" sz="1200" b="1" dirty="0"/>
              <a:t>Source:</a:t>
            </a:r>
            <a:br>
              <a:rPr lang="en-US" sz="1200" dirty="0"/>
            </a:br>
            <a:r>
              <a:rPr lang="en-US" sz="1200" dirty="0" err="1"/>
              <a:t>Steyvers</a:t>
            </a:r>
            <a:r>
              <a:rPr lang="en-US" sz="1200" dirty="0"/>
              <a:t>, M., &amp; Griffiths, T. (2007). Probabilistic topic models. </a:t>
            </a:r>
            <a:r>
              <a:rPr lang="en-US" sz="1200" i="1" dirty="0"/>
              <a:t>Handbook of latent semantic analysis</a:t>
            </a:r>
            <a:r>
              <a:rPr lang="en-US" sz="1200" dirty="0"/>
              <a:t>, </a:t>
            </a:r>
            <a:r>
              <a:rPr lang="en-US" sz="1200" i="1" dirty="0"/>
              <a:t>427</a:t>
            </a:r>
            <a:r>
              <a:rPr lang="en-US" sz="1200" dirty="0"/>
              <a:t>(7), 424-440.</a:t>
            </a:r>
            <a:br>
              <a:rPr lang="en-US" sz="1200" dirty="0"/>
            </a:br>
            <a:br>
              <a:rPr lang="en-US" sz="1200" dirty="0"/>
            </a:br>
            <a:r>
              <a:rPr lang="en-US" sz="1200" dirty="0">
                <a:hlinkClick r:id="rId2"/>
              </a:rPr>
              <a:t>https://cocosci.princeton.edu/tom/papers/SteyversGriffiths.pdf</a:t>
            </a:r>
            <a:endParaRPr lang="en-US" sz="1200" dirty="0"/>
          </a:p>
        </p:txBody>
      </p:sp>
      <p:pic>
        <p:nvPicPr>
          <p:cNvPr id="7" name="Content Placeholder 6">
            <a:extLst>
              <a:ext uri="{FF2B5EF4-FFF2-40B4-BE49-F238E27FC236}">
                <a16:creationId xmlns:a16="http://schemas.microsoft.com/office/drawing/2014/main" id="{FA1B223C-63EB-664D-A32E-8EB8D4D38C6A}"/>
              </a:ext>
            </a:extLst>
          </p:cNvPr>
          <p:cNvPicPr>
            <a:picLocks noGrp="1" noChangeAspect="1"/>
          </p:cNvPicPr>
          <p:nvPr>
            <p:ph idx="1"/>
          </p:nvPr>
        </p:nvPicPr>
        <p:blipFill>
          <a:blip r:embed="rId3"/>
          <a:stretch>
            <a:fillRect/>
          </a:stretch>
        </p:blipFill>
        <p:spPr>
          <a:xfrm>
            <a:off x="1001087" y="906934"/>
            <a:ext cx="7211341" cy="4495245"/>
          </a:xfrm>
        </p:spPr>
      </p:pic>
      <p:sp>
        <p:nvSpPr>
          <p:cNvPr id="8" name="TextBox 7">
            <a:extLst>
              <a:ext uri="{FF2B5EF4-FFF2-40B4-BE49-F238E27FC236}">
                <a16:creationId xmlns:a16="http://schemas.microsoft.com/office/drawing/2014/main" id="{D8A37E04-4F7B-AE48-AD19-42D0396739FE}"/>
              </a:ext>
            </a:extLst>
          </p:cNvPr>
          <p:cNvSpPr txBox="1"/>
          <p:nvPr/>
        </p:nvSpPr>
        <p:spPr>
          <a:xfrm>
            <a:off x="3581400" y="203200"/>
            <a:ext cx="3975100" cy="400110"/>
          </a:xfrm>
          <a:prstGeom prst="rect">
            <a:avLst/>
          </a:prstGeom>
          <a:noFill/>
        </p:spPr>
        <p:txBody>
          <a:bodyPr wrap="square" rtlCol="0">
            <a:spAutoFit/>
          </a:bodyPr>
          <a:lstStyle/>
          <a:p>
            <a:r>
              <a:rPr lang="en-US" sz="2000" dirty="0"/>
              <a:t>LDA models can handle Polysemy!</a:t>
            </a:r>
          </a:p>
        </p:txBody>
      </p:sp>
    </p:spTree>
    <p:extLst>
      <p:ext uri="{BB962C8B-B14F-4D97-AF65-F5344CB8AC3E}">
        <p14:creationId xmlns:p14="http://schemas.microsoft.com/office/powerpoint/2010/main" val="90505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3D3FEB-A0E2-534B-BCA9-9F5552FCF90A}"/>
              </a:ext>
            </a:extLst>
          </p:cNvPr>
          <p:cNvPicPr>
            <a:picLocks noGrp="1" noChangeAspect="1"/>
          </p:cNvPicPr>
          <p:nvPr>
            <p:ph idx="1"/>
          </p:nvPr>
        </p:nvPicPr>
        <p:blipFill>
          <a:blip r:embed="rId2"/>
          <a:stretch>
            <a:fillRect/>
          </a:stretch>
        </p:blipFill>
        <p:spPr>
          <a:xfrm>
            <a:off x="1600200" y="759619"/>
            <a:ext cx="8356600" cy="5435331"/>
          </a:xfrm>
        </p:spPr>
      </p:pic>
    </p:spTree>
    <p:extLst>
      <p:ext uri="{BB962C8B-B14F-4D97-AF65-F5344CB8AC3E}">
        <p14:creationId xmlns:p14="http://schemas.microsoft.com/office/powerpoint/2010/main" val="1802032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9156-1CAD-C64F-A68E-4CD85F5DAB59}"/>
              </a:ext>
            </a:extLst>
          </p:cNvPr>
          <p:cNvSpPr>
            <a:spLocks noGrp="1"/>
          </p:cNvSpPr>
          <p:nvPr>
            <p:ph type="ctrTitle"/>
          </p:nvPr>
        </p:nvSpPr>
        <p:spPr/>
        <p:txBody>
          <a:bodyPr/>
          <a:lstStyle/>
          <a:p>
            <a:r>
              <a:rPr lang="en-US" dirty="0"/>
              <a:t>Breaking LDA Open</a:t>
            </a:r>
          </a:p>
        </p:txBody>
      </p:sp>
    </p:spTree>
    <p:extLst>
      <p:ext uri="{BB962C8B-B14F-4D97-AF65-F5344CB8AC3E}">
        <p14:creationId xmlns:p14="http://schemas.microsoft.com/office/powerpoint/2010/main" val="20785919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TotalTime>
  <Words>1323</Words>
  <Application>Microsoft Macintosh PowerPoint</Application>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 Unicode MS</vt:lpstr>
      <vt:lpstr>Arial</vt:lpstr>
      <vt:lpstr>Calibri</vt:lpstr>
      <vt:lpstr>Calibri Light</vt:lpstr>
      <vt:lpstr>Office Theme</vt:lpstr>
      <vt:lpstr>Latent Dirichlet Allocation</vt:lpstr>
      <vt:lpstr>LDA w/ gibbs sampling</vt:lpstr>
      <vt:lpstr>Source: Steyvers, M., &amp; Griffiths, T. (2007). Probabilistic topic models. Handbook of latent semantic analysis, 427(7), 424-440.  https://cocosci.princeton.edu/tom/papers/SteyversGriffiths.pdf</vt:lpstr>
      <vt:lpstr>Source: Steyvers, M., &amp; Griffiths, T. (2007). Probabilistic topic models. Handbook of latent semantic analysis, 427(7), 424-440.  https://cocosci.princeton.edu/tom/papers/SteyversGriffiths.pdf</vt:lpstr>
      <vt:lpstr>Source: Steyvers, M., &amp; Griffiths, T. (2007). Probabilistic topic models. Handbook of latent semantic analysis, 427(7), 424-440.  https://cocosci.princeton.edu/tom/papers/SteyversGriffiths.pdf</vt:lpstr>
      <vt:lpstr>PowerPoint Presentation</vt:lpstr>
      <vt:lpstr>Source: Steyvers, M., &amp; Griffiths, T. (2007). Probabilistic topic models. Handbook of latent semantic analysis, 427(7), 424-440.  https://cocosci.princeton.edu/tom/papers/SteyversGriffiths.pdf</vt:lpstr>
      <vt:lpstr>PowerPoint Presentation</vt:lpstr>
      <vt:lpstr>Breaking LDA Open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Latent Dirichlet Allocation</dc:title>
  <dc:creator>Williams, E. M.</dc:creator>
  <cp:lastModifiedBy>Williams, E. M.</cp:lastModifiedBy>
  <cp:revision>7</cp:revision>
  <dcterms:created xsi:type="dcterms:W3CDTF">2020-07-16T23:08:38Z</dcterms:created>
  <dcterms:modified xsi:type="dcterms:W3CDTF">2020-07-17T03:17:25Z</dcterms:modified>
</cp:coreProperties>
</file>

<file path=docProps/thumbnail.jpeg>
</file>